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CS 405</a:t>
            </a:r>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r>
              <a:rPr lang="en-US"/>
              <a:t>CS 405</a:t>
            </a:r>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Gregory Greene</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9" name="Audio 8">
            <a:hlinkClick r:id="" action="ppaction://media"/>
            <a:extLst>
              <a:ext uri="{FF2B5EF4-FFF2-40B4-BE49-F238E27FC236}">
                <a16:creationId xmlns:a16="http://schemas.microsoft.com/office/drawing/2014/main" id="{E7A1B7B6-CA95-D131-6D83-9A35384E1E7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020"/>
    </mc:Choice>
    <mc:Fallback>
      <p:transition spd="slow" advTm="8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2400" b="1" dirty="0" err="1"/>
              <a:t>DevSecOps</a:t>
            </a:r>
            <a:r>
              <a:rPr lang="en-US" sz="2400" dirty="0"/>
              <a:t> is considering application and database security from the start of development. This mindset puts security first and causes developers to consider different types of security throughout the development process.</a:t>
            </a:r>
            <a:endParaRPr sz="1800" dirty="0"/>
          </a:p>
          <a:p>
            <a:pPr marL="685800" lvl="1" indent="-228600" algn="l" rtl="0">
              <a:lnSpc>
                <a:spcPct val="90000"/>
              </a:lnSpc>
              <a:spcBef>
                <a:spcPts val="500"/>
              </a:spcBef>
              <a:spcAft>
                <a:spcPts val="0"/>
              </a:spcAft>
              <a:buClr>
                <a:schemeClr val="lt1"/>
              </a:buClr>
              <a:buSzPts val="2000"/>
              <a:buChar char="•"/>
            </a:pPr>
            <a:r>
              <a:rPr lang="en-US" sz="2400" b="1" dirty="0" err="1"/>
              <a:t>Parasoft</a:t>
            </a:r>
            <a:r>
              <a:rPr lang="en-US" sz="2400" dirty="0"/>
              <a:t>: An Automated Testing Suite (https://www.parasoft.com/)</a:t>
            </a:r>
          </a:p>
          <a:p>
            <a:pPr marL="685800" lvl="1" indent="-228600" algn="l" rtl="0">
              <a:lnSpc>
                <a:spcPct val="90000"/>
              </a:lnSpc>
              <a:spcBef>
                <a:spcPts val="500"/>
              </a:spcBef>
              <a:spcAft>
                <a:spcPts val="0"/>
              </a:spcAft>
              <a:buClr>
                <a:schemeClr val="lt1"/>
              </a:buClr>
              <a:buSzPts val="2000"/>
              <a:buChar char="•"/>
            </a:pPr>
            <a:r>
              <a:rPr lang="en-US" sz="1800" b="1" dirty="0" err="1"/>
              <a:t>CPPCheck</a:t>
            </a:r>
            <a:r>
              <a:rPr lang="en-US" sz="1800" dirty="0"/>
              <a:t>: Static Code Analysis (https://cppcheck.sourceforge.io/)</a:t>
            </a:r>
          </a:p>
          <a:p>
            <a:pPr marL="685800" lvl="1" indent="-228600" algn="l" rtl="0">
              <a:lnSpc>
                <a:spcPct val="90000"/>
              </a:lnSpc>
              <a:spcBef>
                <a:spcPts val="500"/>
              </a:spcBef>
              <a:spcAft>
                <a:spcPts val="0"/>
              </a:spcAft>
              <a:buClr>
                <a:schemeClr val="lt1"/>
              </a:buClr>
              <a:buSzPts val="2000"/>
              <a:buChar char="•"/>
            </a:pPr>
            <a:r>
              <a:rPr lang="en-US" sz="1800" b="1" dirty="0"/>
              <a:t>Clang</a:t>
            </a:r>
            <a:r>
              <a:rPr lang="en-US" sz="1800" dirty="0"/>
              <a:t>: A Front-end Compiler (https://clang.llvm.org/)</a:t>
            </a:r>
            <a:endParaRPr sz="18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E8A1FBE8-1DBD-E99C-0B5B-5F8280CA1FA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727"/>
    </mc:Choice>
    <mc:Fallback>
      <p:transition spd="slow" advTm="18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336884" y="2194560"/>
            <a:ext cx="54102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400" b="1" dirty="0"/>
              <a:t>Benefits of Early Action/Correction</a:t>
            </a:r>
          </a:p>
          <a:p>
            <a:pPr marL="800100" lvl="1">
              <a:spcBef>
                <a:spcPts val="0"/>
              </a:spcBef>
              <a:buSzPts val="2000"/>
            </a:pPr>
            <a:r>
              <a:rPr lang="en-US" sz="2400" i="1" dirty="0"/>
              <a:t>Prevent Threats to the system</a:t>
            </a:r>
          </a:p>
          <a:p>
            <a:pPr marL="800100" lvl="1">
              <a:spcBef>
                <a:spcPts val="0"/>
              </a:spcBef>
              <a:buSzPts val="2000"/>
            </a:pPr>
            <a:r>
              <a:rPr lang="en-US" sz="2400" i="1" dirty="0"/>
              <a:t>Create secure infrastructure</a:t>
            </a:r>
          </a:p>
          <a:p>
            <a:pPr marL="800100" lvl="1">
              <a:spcBef>
                <a:spcPts val="0"/>
              </a:spcBef>
              <a:buSzPts val="2000"/>
            </a:pPr>
            <a:r>
              <a:rPr lang="en-US" sz="2400" i="1" dirty="0"/>
              <a:t>Mitigate possible damage and cost</a:t>
            </a:r>
          </a:p>
          <a:p>
            <a:pPr marL="800100" lvl="1">
              <a:spcBef>
                <a:spcPts val="0"/>
              </a:spcBef>
              <a:buSzPts val="2000"/>
            </a:pPr>
            <a:r>
              <a:rPr lang="en-US" sz="2400" i="1" dirty="0"/>
              <a:t>Reduce necessary testing</a:t>
            </a:r>
            <a:endParaRPr sz="2400" i="1"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 name="TextBox 2">
            <a:extLst>
              <a:ext uri="{FF2B5EF4-FFF2-40B4-BE49-F238E27FC236}">
                <a16:creationId xmlns:a16="http://schemas.microsoft.com/office/drawing/2014/main" id="{4491F8B4-8FF8-6BB2-62D5-97CD9E1FFEB4}"/>
              </a:ext>
            </a:extLst>
          </p:cNvPr>
          <p:cNvSpPr txBox="1"/>
          <p:nvPr/>
        </p:nvSpPr>
        <p:spPr>
          <a:xfrm>
            <a:off x="6096000" y="2194560"/>
            <a:ext cx="5759116" cy="2308324"/>
          </a:xfrm>
          <a:prstGeom prst="rect">
            <a:avLst/>
          </a:prstGeom>
          <a:noFill/>
        </p:spPr>
        <p:txBody>
          <a:bodyPr wrap="square" rtlCol="0">
            <a:spAutoFit/>
          </a:bodyPr>
          <a:lstStyle/>
          <a:p>
            <a:r>
              <a:rPr lang="en-US" sz="2400" b="1" dirty="0">
                <a:solidFill>
                  <a:schemeClr val="bg1"/>
                </a:solidFill>
                <a:latin typeface="Century Gothic" panose="020B0502020202020204" pitchFamily="34" charset="0"/>
                <a:ea typeface="Calibri" panose="020F0502020204030204" pitchFamily="34" charset="0"/>
                <a:cs typeface="Calibri" panose="020F0502020204030204" pitchFamily="34" charset="0"/>
              </a:rPr>
              <a:t>Risk of Delayed Action </a:t>
            </a:r>
          </a:p>
          <a:p>
            <a:pPr marL="342900" lvl="1" indent="-342900">
              <a:buFont typeface="Arial" panose="020B0604020202020204" pitchFamily="34" charset="0"/>
              <a:buChar char="•"/>
            </a:pPr>
            <a:r>
              <a:rPr lang="en-US" sz="2400" i="1" dirty="0">
                <a:solidFill>
                  <a:schemeClr val="bg1"/>
                </a:solidFill>
                <a:latin typeface="Century Gothic" panose="020B0502020202020204" pitchFamily="34" charset="0"/>
                <a:ea typeface="Calibri" panose="020F0502020204030204" pitchFamily="34" charset="0"/>
                <a:cs typeface="Calibri" panose="020F0502020204030204" pitchFamily="34" charset="0"/>
              </a:rPr>
              <a:t>Financial Cost &amp; Work Hours</a:t>
            </a:r>
          </a:p>
          <a:p>
            <a:pPr marL="342900" lvl="1" indent="-342900">
              <a:buFont typeface="Arial" panose="020B0604020202020204" pitchFamily="34" charset="0"/>
              <a:buChar char="•"/>
            </a:pPr>
            <a:r>
              <a:rPr lang="en-US" sz="2400" i="1" dirty="0">
                <a:solidFill>
                  <a:schemeClr val="bg1"/>
                </a:solidFill>
                <a:latin typeface="Century Gothic" panose="020B0502020202020204" pitchFamily="34" charset="0"/>
                <a:ea typeface="Calibri" panose="020F0502020204030204" pitchFamily="34" charset="0"/>
                <a:cs typeface="Calibri" panose="020F0502020204030204" pitchFamily="34" charset="0"/>
              </a:rPr>
              <a:t>Loss or Spread of customer information</a:t>
            </a:r>
          </a:p>
          <a:p>
            <a:pPr marL="342900" lvl="1" indent="-342900">
              <a:buFont typeface="Arial" panose="020B0604020202020204" pitchFamily="34" charset="0"/>
              <a:buChar char="•"/>
            </a:pPr>
            <a:r>
              <a:rPr lang="en-US" sz="2400" i="1" dirty="0">
                <a:solidFill>
                  <a:schemeClr val="bg1"/>
                </a:solidFill>
                <a:latin typeface="Century Gothic" panose="020B0502020202020204" pitchFamily="34" charset="0"/>
                <a:ea typeface="Calibri" panose="020F0502020204030204" pitchFamily="34" charset="0"/>
                <a:cs typeface="Calibri" panose="020F0502020204030204" pitchFamily="34" charset="0"/>
              </a:rPr>
              <a:t>Potential damage to company image</a:t>
            </a:r>
          </a:p>
        </p:txBody>
      </p:sp>
      <p:pic>
        <p:nvPicPr>
          <p:cNvPr id="6" name="Audio 5">
            <a:hlinkClick r:id="" action="ppaction://media"/>
            <a:extLst>
              <a:ext uri="{FF2B5EF4-FFF2-40B4-BE49-F238E27FC236}">
                <a16:creationId xmlns:a16="http://schemas.microsoft.com/office/drawing/2014/main" id="{36BF924E-AC60-5980-1FAC-404DC42F613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998"/>
    </mc:Choice>
    <mc:Fallback>
      <p:transition spd="slow" advTm="21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7500" lnSpcReduction="20000"/>
          </a:bodyPr>
          <a:lstStyle/>
          <a:p>
            <a:pPr marL="1143000" lvl="2" indent="-228600" rtl="0">
              <a:lnSpc>
                <a:spcPct val="160000"/>
              </a:lnSpc>
              <a:spcBef>
                <a:spcPts val="0"/>
              </a:spcBef>
              <a:spcAft>
                <a:spcPts val="0"/>
              </a:spcAft>
              <a:buClr>
                <a:schemeClr val="lt1"/>
              </a:buClr>
              <a:buSzPts val="1800"/>
              <a:buChar char="•"/>
            </a:pPr>
            <a:r>
              <a:rPr lang="en-US" sz="3200" dirty="0"/>
              <a:t>Security Policies need to be frequently audited and updated.</a:t>
            </a:r>
          </a:p>
          <a:p>
            <a:pPr marL="1143000" lvl="2" indent="-228600" rtl="0">
              <a:lnSpc>
                <a:spcPct val="160000"/>
              </a:lnSpc>
              <a:spcBef>
                <a:spcPts val="0"/>
              </a:spcBef>
              <a:spcAft>
                <a:spcPts val="0"/>
              </a:spcAft>
              <a:buClr>
                <a:schemeClr val="lt1"/>
              </a:buClr>
              <a:buSzPts val="1800"/>
              <a:buChar char="•"/>
            </a:pPr>
            <a:r>
              <a:rPr lang="en-US" sz="3200" dirty="0"/>
              <a:t>Early implementation of security policies will reduce cost and time spent debugging.</a:t>
            </a:r>
          </a:p>
          <a:p>
            <a:pPr marL="1143000" lvl="2" indent="-228600" rtl="0">
              <a:lnSpc>
                <a:spcPct val="160000"/>
              </a:lnSpc>
              <a:spcBef>
                <a:spcPts val="0"/>
              </a:spcBef>
              <a:spcAft>
                <a:spcPts val="0"/>
              </a:spcAft>
              <a:buClr>
                <a:schemeClr val="lt1"/>
              </a:buClr>
              <a:buSzPts val="1800"/>
              <a:buChar char="•"/>
            </a:pPr>
            <a:r>
              <a:rPr lang="en-US" sz="3200" dirty="0"/>
              <a:t>Implement Defense in Depth to include layers of security against various forms of attack.</a:t>
            </a:r>
          </a:p>
          <a:p>
            <a:pPr marL="1143000" lvl="2" indent="-228600" rtl="0">
              <a:lnSpc>
                <a:spcPct val="160000"/>
              </a:lnSpc>
              <a:spcBef>
                <a:spcPts val="0"/>
              </a:spcBef>
              <a:spcAft>
                <a:spcPts val="0"/>
              </a:spcAft>
              <a:buClr>
                <a:schemeClr val="lt1"/>
              </a:buClr>
              <a:buSzPts val="1800"/>
              <a:buChar char="•"/>
            </a:pPr>
            <a:r>
              <a:rPr lang="en-US" sz="3200" dirty="0"/>
              <a:t>If security is a major concern, an outside contractor can be hired to review and test security policies implemented.</a:t>
            </a:r>
            <a:endParaRPr sz="3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FF47B726-D811-F7ED-1DC0-4575B607941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563"/>
    </mc:Choice>
    <mc:Fallback>
      <p:transition spd="slow" advTm="25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dirty="0"/>
              <a:t>	In conclusion, implementing security policies early through a </a:t>
            </a:r>
            <a:r>
              <a:rPr lang="en-US" dirty="0" err="1"/>
              <a:t>DevSecOps</a:t>
            </a:r>
            <a:r>
              <a:rPr lang="en-US" dirty="0"/>
              <a:t> mindset can help prevent unauthorized access. Defense in Depth and a “No One is Safe” mindset can help to layer security and increase types of threats being prevented. When considering possible security policies “Motive is Mystery” should be remembered to be open-minded to possible security measures.</a:t>
            </a:r>
            <a:endParaRPr sz="18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206C1D84-93B0-C629-2F1E-FA371DB1B88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876"/>
    </mc:Choice>
    <mc:Fallback>
      <p:transition spd="slow" advTm="23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0" y="1604211"/>
            <a:ext cx="12192000" cy="4985539"/>
          </a:xfrm>
          <a:prstGeom prst="rect">
            <a:avLst/>
          </a:prstGeom>
          <a:noFill/>
          <a:ln>
            <a:noFill/>
          </a:ln>
        </p:spPr>
        <p:txBody>
          <a:bodyPr spcFirstLastPara="1" wrap="square" lIns="91425" tIns="45700" rIns="91425" bIns="45700" anchor="t" anchorCtr="0">
            <a:normAutofit/>
          </a:bodyPr>
          <a:lstStyle/>
          <a:p>
            <a:pPr marL="0" indent="0" algn="ctr">
              <a:lnSpc>
                <a:spcPct val="200000"/>
              </a:lnSpc>
              <a:buNone/>
            </a:pPr>
            <a:r>
              <a:rPr lang="en-US" sz="2000" i="1" dirty="0">
                <a:effectLst/>
                <a:latin typeface="Times New Roman" panose="02020603050405020304" pitchFamily="18" charset="0"/>
              </a:rPr>
              <a:t>IBM documentation</a:t>
            </a:r>
            <a:r>
              <a:rPr lang="en-US" sz="2000" dirty="0">
                <a:effectLst/>
                <a:latin typeface="Times New Roman" panose="02020603050405020304" pitchFamily="18" charset="0"/>
              </a:rPr>
              <a:t>. (n.d.). https://www.ibm.com/docs/en/datapower-gateway/10.5.0?topic=processing-aaa-policies</a:t>
            </a:r>
          </a:p>
          <a:p>
            <a:pPr marL="0" indent="0" algn="ctr">
              <a:lnSpc>
                <a:spcPct val="200000"/>
              </a:lnSpc>
              <a:buNone/>
            </a:pPr>
            <a:r>
              <a:rPr lang="en-US" sz="2000" i="1" dirty="0">
                <a:effectLst/>
                <a:latin typeface="Times New Roman" panose="02020603050405020304" pitchFamily="18" charset="0"/>
              </a:rPr>
              <a:t>What is </a:t>
            </a:r>
            <a:r>
              <a:rPr lang="en-US" sz="2000" i="1" dirty="0" err="1">
                <a:effectLst/>
                <a:latin typeface="Times New Roman" panose="02020603050405020304" pitchFamily="18" charset="0"/>
              </a:rPr>
              <a:t>DevSecOps</a:t>
            </a:r>
            <a:r>
              <a:rPr lang="en-US" sz="2000" i="1" dirty="0">
                <a:effectLst/>
                <a:latin typeface="Times New Roman" panose="02020603050405020304" pitchFamily="18" charset="0"/>
              </a:rPr>
              <a:t>?</a:t>
            </a:r>
            <a:r>
              <a:rPr lang="en-US" sz="2000" dirty="0">
                <a:effectLst/>
                <a:latin typeface="Times New Roman" panose="02020603050405020304" pitchFamily="18" charset="0"/>
              </a:rPr>
              <a:t> (n.d.). https://www.redhat.com/en/topics/devops/what-is-devsecops#:~:text=DevSecOps%20stands%20for%20development%2C%20security,throughout%20the%20entire%20IT%20lifecycle.</a:t>
            </a:r>
          </a:p>
          <a:p>
            <a:pPr marL="0" indent="0" algn="ctr">
              <a:lnSpc>
                <a:spcPct val="200000"/>
              </a:lnSpc>
              <a:buNone/>
            </a:pPr>
            <a:r>
              <a:rPr lang="en-US" sz="2000" i="1" dirty="0">
                <a:effectLst/>
                <a:latin typeface="Times New Roman" panose="02020603050405020304" pitchFamily="18" charset="0"/>
              </a:rPr>
              <a:t>What is encryption and how does it work?  |  Google Cloud</a:t>
            </a:r>
            <a:r>
              <a:rPr lang="en-US" sz="2000" dirty="0">
                <a:effectLst/>
                <a:latin typeface="Times New Roman" panose="02020603050405020304" pitchFamily="18" charset="0"/>
              </a:rPr>
              <a:t>. (n.d.). Google Cloud. https://cloud.google.com/learn/what-is-encryption</a:t>
            </a:r>
          </a:p>
          <a:p>
            <a:pPr marL="0" lvl="0" indent="-457200" algn="ctr" rtl="0">
              <a:lnSpc>
                <a:spcPct val="200000"/>
              </a:lnSpc>
              <a:spcBef>
                <a:spcPts val="0"/>
              </a:spcBef>
              <a:spcAft>
                <a:spcPts val="0"/>
              </a:spcAft>
              <a:buClr>
                <a:schemeClr val="lt1"/>
              </a:buClr>
              <a:buSzPts val="2200"/>
              <a:buNone/>
            </a:pPr>
            <a:endParaRPr sz="1800"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CCFEACF-1B32-7B10-B85B-211834AB106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769"/>
    </mc:Choice>
    <mc:Fallback>
      <p:transition spd="slow" advTm="19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7139056" y="2467404"/>
            <a:ext cx="4367143" cy="375128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r>
              <a:rPr lang="en-US" sz="2800" dirty="0">
                <a:solidFill>
                  <a:schemeClr val="accent5">
                    <a:lumMod val="40000"/>
                    <a:lumOff val="60000"/>
                  </a:schemeClr>
                </a:solidFill>
                <a:latin typeface="Calibri" panose="020F0502020204030204" pitchFamily="34" charset="0"/>
                <a:ea typeface="Calibri" panose="020F0502020204030204" pitchFamily="34" charset="0"/>
                <a:cs typeface="Calibri" panose="020F0502020204030204" pitchFamily="34" charset="0"/>
              </a:rPr>
              <a:t>Defense in Depth is an approach to security in which developers implement multiple layers of defense in order to prevent different possible vulnerabilities in a system.</a:t>
            </a:r>
            <a:endParaRPr sz="2800" dirty="0">
              <a:solidFill>
                <a:schemeClr val="accent5">
                  <a:lumMod val="40000"/>
                  <a:lumOff val="60000"/>
                </a:schemeClr>
              </a:solidFill>
              <a:latin typeface="Calibri" panose="020F0502020204030204" pitchFamily="34" charset="0"/>
              <a:ea typeface="Calibri" panose="020F0502020204030204" pitchFamily="34" charset="0"/>
              <a:cs typeface="Calibri" panose="020F0502020204030204" pitchFamily="34" charset="0"/>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685800" y="2467404"/>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C5EA3D8F-FF60-EA11-B4F8-34A80D498D5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612"/>
    </mc:Choice>
    <mc:Fallback>
      <p:transition spd="slow" advTm="10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1202168214"/>
              </p:ext>
            </p:extLst>
          </p:nvPr>
        </p:nvGraphicFramePr>
        <p:xfrm>
          <a:off x="1283368" y="2057401"/>
          <a:ext cx="9723757" cy="4764320"/>
        </p:xfrm>
        <a:graphic>
          <a:graphicData uri="http://schemas.openxmlformats.org/drawingml/2006/table">
            <a:tbl>
              <a:tblPr firstRow="1" firstCol="1">
                <a:noFill/>
                <a:tableStyleId>{802198C4-3087-4945-87E3-76CBB3509B7E}</a:tableStyleId>
              </a:tblPr>
              <a:tblGrid>
                <a:gridCol w="5001882">
                  <a:extLst>
                    <a:ext uri="{9D8B030D-6E8A-4147-A177-3AD203B41FA5}">
                      <a16:colId xmlns:a16="http://schemas.microsoft.com/office/drawing/2014/main" val="20000"/>
                    </a:ext>
                  </a:extLst>
                </a:gridCol>
                <a:gridCol w="4721875">
                  <a:extLst>
                    <a:ext uri="{9D8B030D-6E8A-4147-A177-3AD203B41FA5}">
                      <a16:colId xmlns:a16="http://schemas.microsoft.com/office/drawing/2014/main" val="20001"/>
                    </a:ext>
                  </a:extLst>
                </a:gridCol>
              </a:tblGrid>
              <a:tr h="2021150">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tx1"/>
                          </a:solidFill>
                        </a:rPr>
                        <a:t>Likely</a:t>
                      </a:r>
                      <a:endParaRPr sz="11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STD-003-CPP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STD-005-CPP</a:t>
                      </a:r>
                      <a:endParaRPr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2"/>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tx1"/>
                          </a:solidFill>
                        </a:rPr>
                        <a:t>Priority</a:t>
                      </a:r>
                      <a:endParaRPr sz="11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STD-001-CPP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STD-002-CPP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STD-003-CPP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STD-004-CPP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STD-005-CPP</a:t>
                      </a:r>
                      <a:endParaRPr sz="1100" u="none" strike="noStrike" cap="none" dirty="0">
                        <a:solidFill>
                          <a:schemeClr val="accent2">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2"/>
                    </a:solidFill>
                  </a:tcPr>
                </a:tc>
                <a:extLst>
                  <a:ext uri="{0D108BD9-81ED-4DB2-BD59-A6C34878D82A}">
                    <a16:rowId xmlns:a16="http://schemas.microsoft.com/office/drawing/2014/main" val="10000"/>
                  </a:ext>
                </a:extLst>
              </a:tr>
              <a:tr h="2021150">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tx1"/>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STD-006-CPP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STD-007-CPP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STD-008-CPP</a:t>
                      </a:r>
                      <a:endParaRPr lang="en-US" sz="110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2"/>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tx1"/>
                          </a:solidFill>
                        </a:rPr>
                        <a:t>Unlikely</a:t>
                      </a:r>
                      <a:endParaRPr sz="11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STD-001-CPP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STD-006-CPP</a:t>
                      </a:r>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chemeClr val="accent2">
                              <a:lumMod val="75000"/>
                            </a:schemeClr>
                          </a:solidFill>
                        </a:rPr>
                        <a:t>STD-008-CPP</a:t>
                      </a:r>
                      <a:endParaRPr sz="1100" u="none" strike="noStrike" cap="none" dirty="0">
                        <a:solidFill>
                          <a:schemeClr val="accent2">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tx2"/>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53D0FCA7-FC25-35FE-4AC7-53D073BE2EA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441"/>
    </mc:Choice>
    <mc:Fallback>
      <p:transition spd="slow" advTm="6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1852370"/>
            <a:ext cx="5410200" cy="4737381"/>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800"/>
              </a:spcAft>
              <a:buClr>
                <a:schemeClr val="lt1"/>
              </a:buClr>
              <a:buSzPts val="2200"/>
              <a:buChar char="•"/>
            </a:pPr>
            <a:r>
              <a:rPr lang="en-US" sz="1800" b="1" dirty="0">
                <a:solidFill>
                  <a:schemeClr val="accent3"/>
                </a:solidFill>
              </a:rPr>
              <a:t>Validate Input Data</a:t>
            </a:r>
          </a:p>
          <a:p>
            <a:pPr marL="685800" lvl="1" indent="-228600">
              <a:spcBef>
                <a:spcPts val="0"/>
              </a:spcBef>
              <a:spcAft>
                <a:spcPts val="800"/>
              </a:spcAft>
              <a:buSzPts val="2200"/>
            </a:pPr>
            <a:r>
              <a:rPr lang="en-US" sz="1400" i="1" dirty="0">
                <a:solidFill>
                  <a:schemeClr val="accent5"/>
                </a:solidFill>
              </a:rPr>
              <a:t>STD-001-CPP</a:t>
            </a:r>
          </a:p>
          <a:p>
            <a:pPr marL="685800" lvl="1" indent="-228600">
              <a:spcBef>
                <a:spcPts val="0"/>
              </a:spcBef>
              <a:spcAft>
                <a:spcPts val="800"/>
              </a:spcAft>
              <a:buSzPts val="2200"/>
            </a:pPr>
            <a:r>
              <a:rPr lang="en-US" sz="1400" i="1" dirty="0">
                <a:solidFill>
                  <a:schemeClr val="accent5"/>
                </a:solidFill>
              </a:rPr>
              <a:t>STD-002-CPP</a:t>
            </a:r>
          </a:p>
          <a:p>
            <a:pPr marL="685800" lvl="1" indent="-228600">
              <a:spcBef>
                <a:spcPts val="0"/>
              </a:spcBef>
              <a:spcAft>
                <a:spcPts val="800"/>
              </a:spcAft>
              <a:buSzPts val="2200"/>
            </a:pPr>
            <a:r>
              <a:rPr lang="en-US" sz="1400" i="1" dirty="0">
                <a:solidFill>
                  <a:schemeClr val="accent5"/>
                </a:solidFill>
              </a:rPr>
              <a:t>STD-004-CPP</a:t>
            </a:r>
          </a:p>
          <a:p>
            <a:pPr marL="228600" lvl="0" indent="-228600" algn="l" rtl="0">
              <a:lnSpc>
                <a:spcPct val="90000"/>
              </a:lnSpc>
              <a:spcBef>
                <a:spcPts val="0"/>
              </a:spcBef>
              <a:spcAft>
                <a:spcPts val="800"/>
              </a:spcAft>
              <a:buClr>
                <a:schemeClr val="lt1"/>
              </a:buClr>
              <a:buSzPts val="2200"/>
              <a:buChar char="•"/>
            </a:pPr>
            <a:r>
              <a:rPr lang="en-US" sz="1800" b="1" dirty="0">
                <a:solidFill>
                  <a:schemeClr val="accent3"/>
                </a:solidFill>
              </a:rPr>
              <a:t>Heed Compiler Warnings</a:t>
            </a:r>
          </a:p>
          <a:p>
            <a:pPr marL="685800" lvl="1" indent="-228600">
              <a:spcBef>
                <a:spcPts val="0"/>
              </a:spcBef>
              <a:spcAft>
                <a:spcPts val="800"/>
              </a:spcAft>
              <a:buSzPts val="2200"/>
            </a:pPr>
            <a:r>
              <a:rPr lang="en-US" sz="1600" i="1" dirty="0">
                <a:solidFill>
                  <a:schemeClr val="accent5"/>
                </a:solidFill>
              </a:rPr>
              <a:t>STD-003-CPP</a:t>
            </a:r>
          </a:p>
          <a:p>
            <a:pPr marL="685800" lvl="1" indent="-228600">
              <a:spcBef>
                <a:spcPts val="0"/>
              </a:spcBef>
              <a:spcAft>
                <a:spcPts val="800"/>
              </a:spcAft>
              <a:buSzPts val="2200"/>
            </a:pPr>
            <a:r>
              <a:rPr lang="en-US" sz="1600" i="1" dirty="0">
                <a:solidFill>
                  <a:schemeClr val="accent5"/>
                </a:solidFill>
              </a:rPr>
              <a:t>STD-010-CPP</a:t>
            </a:r>
          </a:p>
          <a:p>
            <a:pPr marL="228600" indent="-228600">
              <a:spcBef>
                <a:spcPts val="0"/>
              </a:spcBef>
              <a:spcAft>
                <a:spcPts val="800"/>
              </a:spcAft>
              <a:buSzPts val="2200"/>
            </a:pPr>
            <a:r>
              <a:rPr lang="en-US" sz="1600" b="1" dirty="0">
                <a:solidFill>
                  <a:schemeClr val="accent3"/>
                </a:solidFill>
              </a:rPr>
              <a:t>Architect and Design for Security Policies</a:t>
            </a:r>
          </a:p>
          <a:p>
            <a:pPr marL="685800" lvl="1" indent="-228600">
              <a:spcBef>
                <a:spcPts val="0"/>
              </a:spcBef>
              <a:spcAft>
                <a:spcPts val="800"/>
              </a:spcAft>
              <a:buSzPts val="2200"/>
            </a:pPr>
            <a:r>
              <a:rPr lang="en-US" sz="1600" i="1" dirty="0">
                <a:solidFill>
                  <a:schemeClr val="accent5"/>
                </a:solidFill>
              </a:rPr>
              <a:t>STD-009-CPP</a:t>
            </a:r>
          </a:p>
          <a:p>
            <a:pPr marL="228600" indent="-228600">
              <a:spcBef>
                <a:spcPts val="0"/>
              </a:spcBef>
              <a:spcAft>
                <a:spcPts val="800"/>
              </a:spcAft>
              <a:buSzPts val="2200"/>
            </a:pPr>
            <a:r>
              <a:rPr lang="en-US" sz="1600" b="1" dirty="0">
                <a:solidFill>
                  <a:schemeClr val="accent3"/>
                </a:solidFill>
              </a:rPr>
              <a:t>Keep It Simple</a:t>
            </a:r>
          </a:p>
          <a:p>
            <a:pPr marL="685800" lvl="1" indent="-228600">
              <a:spcBef>
                <a:spcPts val="0"/>
              </a:spcBef>
              <a:spcAft>
                <a:spcPts val="800"/>
              </a:spcAft>
              <a:buSzPts val="2200"/>
            </a:pPr>
            <a:r>
              <a:rPr lang="en-US" sz="1600" i="1" dirty="0">
                <a:solidFill>
                  <a:schemeClr val="accent5"/>
                </a:solidFill>
              </a:rPr>
              <a:t>STD-008-CPP</a:t>
            </a:r>
          </a:p>
          <a:p>
            <a:pPr marL="228600" indent="-228600">
              <a:spcBef>
                <a:spcPts val="0"/>
              </a:spcBef>
              <a:spcAft>
                <a:spcPts val="800"/>
              </a:spcAft>
              <a:buSzPts val="2200"/>
            </a:pPr>
            <a:r>
              <a:rPr lang="en-US" sz="1600" b="1" dirty="0">
                <a:solidFill>
                  <a:schemeClr val="accent3"/>
                </a:solidFill>
              </a:rPr>
              <a:t>Default Deny</a:t>
            </a:r>
          </a:p>
          <a:p>
            <a:pPr marL="685800" lvl="1" indent="-228600">
              <a:spcBef>
                <a:spcPts val="0"/>
              </a:spcBef>
              <a:spcAft>
                <a:spcPts val="800"/>
              </a:spcAft>
              <a:buSzPts val="2200"/>
            </a:pPr>
            <a:r>
              <a:rPr lang="en-US" sz="1600" i="1" dirty="0">
                <a:solidFill>
                  <a:schemeClr val="accent5"/>
                </a:solidFill>
              </a:rPr>
              <a:t>STD-005-CPP</a:t>
            </a:r>
          </a:p>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Google Shape;168;p5">
            <a:extLst>
              <a:ext uri="{FF2B5EF4-FFF2-40B4-BE49-F238E27FC236}">
                <a16:creationId xmlns:a16="http://schemas.microsoft.com/office/drawing/2014/main" id="{19D08659-A9F3-C849-B6C7-615031E1B440}"/>
              </a:ext>
            </a:extLst>
          </p:cNvPr>
          <p:cNvSpPr txBox="1">
            <a:spLocks/>
          </p:cNvSpPr>
          <p:nvPr/>
        </p:nvSpPr>
        <p:spPr>
          <a:xfrm>
            <a:off x="6096000" y="1852370"/>
            <a:ext cx="5410200" cy="4737381"/>
          </a:xfrm>
          <a:prstGeom prst="rect">
            <a:avLst/>
          </a:prstGeom>
          <a:noFill/>
          <a:ln>
            <a:noFill/>
          </a:ln>
        </p:spPr>
        <p:txBody>
          <a:bodyPr spcFirstLastPara="1" wrap="square" lIns="91425" tIns="45700" rIns="91425" bIns="45700" anchor="t" anchorCtr="0">
            <a:normAutofit fontScale="92500" lnSpcReduction="1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228600" indent="-228600">
              <a:spcBef>
                <a:spcPts val="0"/>
              </a:spcBef>
              <a:spcAft>
                <a:spcPts val="800"/>
              </a:spcAft>
              <a:buSzPts val="2200"/>
            </a:pPr>
            <a:r>
              <a:rPr lang="en-US" sz="1800" b="1" dirty="0">
                <a:solidFill>
                  <a:schemeClr val="accent3"/>
                </a:solidFill>
              </a:rPr>
              <a:t>Adhere to the Principle of Least Privilege</a:t>
            </a:r>
          </a:p>
          <a:p>
            <a:pPr marL="685800" lvl="1" indent="-228600">
              <a:spcBef>
                <a:spcPts val="0"/>
              </a:spcBef>
              <a:spcAft>
                <a:spcPts val="800"/>
              </a:spcAft>
              <a:buSzPts val="2200"/>
            </a:pPr>
            <a:r>
              <a:rPr lang="en-US" sz="1600" i="1" dirty="0">
                <a:solidFill>
                  <a:schemeClr val="accent5"/>
                </a:solidFill>
              </a:rPr>
              <a:t>STD-005-CPP</a:t>
            </a:r>
          </a:p>
          <a:p>
            <a:pPr marL="228600" indent="-228600">
              <a:spcBef>
                <a:spcPts val="0"/>
              </a:spcBef>
              <a:spcAft>
                <a:spcPts val="800"/>
              </a:spcAft>
              <a:buSzPts val="2200"/>
            </a:pPr>
            <a:r>
              <a:rPr lang="en-US" sz="1800" b="1" dirty="0">
                <a:solidFill>
                  <a:schemeClr val="accent3"/>
                </a:solidFill>
              </a:rPr>
              <a:t>Sanitize Data Sent to Other Systems</a:t>
            </a:r>
          </a:p>
          <a:p>
            <a:pPr marL="685800" lvl="1" indent="-228600">
              <a:spcBef>
                <a:spcPts val="0"/>
              </a:spcBef>
              <a:spcAft>
                <a:spcPts val="800"/>
              </a:spcAft>
              <a:buSzPts val="2200"/>
            </a:pPr>
            <a:r>
              <a:rPr lang="en-US" sz="1600" i="1" dirty="0">
                <a:solidFill>
                  <a:schemeClr val="accent5"/>
                </a:solidFill>
              </a:rPr>
              <a:t>STD-004-CPP</a:t>
            </a:r>
          </a:p>
          <a:p>
            <a:pPr marL="685800" lvl="1" indent="-228600">
              <a:spcBef>
                <a:spcPts val="0"/>
              </a:spcBef>
              <a:spcAft>
                <a:spcPts val="800"/>
              </a:spcAft>
              <a:buSzPts val="2200"/>
            </a:pPr>
            <a:r>
              <a:rPr lang="en-US" sz="1600" i="1" dirty="0">
                <a:solidFill>
                  <a:schemeClr val="accent5"/>
                </a:solidFill>
              </a:rPr>
              <a:t>STD-010-CPP</a:t>
            </a:r>
          </a:p>
          <a:p>
            <a:pPr marL="228600" indent="-228600">
              <a:spcBef>
                <a:spcPts val="0"/>
              </a:spcBef>
              <a:spcAft>
                <a:spcPts val="800"/>
              </a:spcAft>
              <a:buSzPts val="2200"/>
            </a:pPr>
            <a:r>
              <a:rPr lang="en-US" sz="1700" b="1" dirty="0">
                <a:solidFill>
                  <a:schemeClr val="accent3"/>
                </a:solidFill>
              </a:rPr>
              <a:t>Practice Defense in Depth</a:t>
            </a:r>
          </a:p>
          <a:p>
            <a:pPr marL="685800" lvl="1" indent="-228600">
              <a:spcBef>
                <a:spcPts val="0"/>
              </a:spcBef>
              <a:spcAft>
                <a:spcPts val="800"/>
              </a:spcAft>
              <a:buSzPts val="2200"/>
            </a:pPr>
            <a:r>
              <a:rPr lang="en-US" sz="1600" i="1" dirty="0">
                <a:solidFill>
                  <a:schemeClr val="accent5"/>
                </a:solidFill>
              </a:rPr>
              <a:t>STD-001-CPP</a:t>
            </a:r>
          </a:p>
          <a:p>
            <a:pPr marL="685800" lvl="1" indent="-228600">
              <a:spcBef>
                <a:spcPts val="0"/>
              </a:spcBef>
              <a:spcAft>
                <a:spcPts val="800"/>
              </a:spcAft>
              <a:buSzPts val="2200"/>
            </a:pPr>
            <a:r>
              <a:rPr lang="en-US" sz="1600" i="1" dirty="0">
                <a:solidFill>
                  <a:schemeClr val="accent5"/>
                </a:solidFill>
              </a:rPr>
              <a:t>STD-002-CPP</a:t>
            </a:r>
          </a:p>
          <a:p>
            <a:pPr marL="685800" lvl="1" indent="-228600">
              <a:spcBef>
                <a:spcPts val="0"/>
              </a:spcBef>
              <a:spcAft>
                <a:spcPts val="800"/>
              </a:spcAft>
              <a:buSzPts val="2200"/>
            </a:pPr>
            <a:r>
              <a:rPr lang="en-US" sz="1600" i="1" dirty="0">
                <a:solidFill>
                  <a:schemeClr val="accent5"/>
                </a:solidFill>
              </a:rPr>
              <a:t>STD-004-CPP</a:t>
            </a:r>
          </a:p>
          <a:p>
            <a:pPr marL="228600" indent="-228600">
              <a:spcBef>
                <a:spcPts val="0"/>
              </a:spcBef>
              <a:spcAft>
                <a:spcPts val="800"/>
              </a:spcAft>
              <a:buSzPts val="2200"/>
            </a:pPr>
            <a:r>
              <a:rPr lang="en-US" sz="1900" b="1" dirty="0">
                <a:solidFill>
                  <a:schemeClr val="accent3"/>
                </a:solidFill>
              </a:rPr>
              <a:t>Use Effective Quality Assurance Techniques</a:t>
            </a:r>
          </a:p>
          <a:p>
            <a:pPr marL="685800" lvl="1" indent="-228600">
              <a:spcBef>
                <a:spcPts val="0"/>
              </a:spcBef>
              <a:spcAft>
                <a:spcPts val="800"/>
              </a:spcAft>
              <a:buSzPts val="2200"/>
            </a:pPr>
            <a:r>
              <a:rPr lang="en-US" sz="1500" i="1" dirty="0">
                <a:solidFill>
                  <a:schemeClr val="accent5"/>
                </a:solidFill>
              </a:rPr>
              <a:t>STD-004-CPP</a:t>
            </a:r>
          </a:p>
          <a:p>
            <a:pPr marL="685800" lvl="1" indent="-228600">
              <a:spcBef>
                <a:spcPts val="0"/>
              </a:spcBef>
              <a:spcAft>
                <a:spcPts val="800"/>
              </a:spcAft>
              <a:buSzPts val="2200"/>
            </a:pPr>
            <a:r>
              <a:rPr lang="en-US" sz="1500" i="1" dirty="0">
                <a:solidFill>
                  <a:schemeClr val="accent5"/>
                </a:solidFill>
              </a:rPr>
              <a:t>STD-010-CPP</a:t>
            </a:r>
          </a:p>
          <a:p>
            <a:pPr marL="228600" indent="-228600">
              <a:spcBef>
                <a:spcPts val="0"/>
              </a:spcBef>
              <a:spcAft>
                <a:spcPts val="800"/>
              </a:spcAft>
              <a:buSzPts val="2200"/>
            </a:pPr>
            <a:r>
              <a:rPr lang="en-US" sz="1900" b="1" dirty="0">
                <a:solidFill>
                  <a:schemeClr val="accent3"/>
                </a:solidFill>
              </a:rPr>
              <a:t>Adopt a Secure Coding Standard</a:t>
            </a:r>
          </a:p>
          <a:p>
            <a:pPr marL="685800" lvl="1" indent="-228600">
              <a:spcBef>
                <a:spcPts val="0"/>
              </a:spcBef>
              <a:spcAft>
                <a:spcPts val="800"/>
              </a:spcAft>
              <a:buSzPts val="2200"/>
            </a:pPr>
            <a:r>
              <a:rPr lang="en-US" sz="1500" i="1" dirty="0">
                <a:solidFill>
                  <a:schemeClr val="accent5"/>
                </a:solidFill>
              </a:rPr>
              <a:t>STD-004-CPP</a:t>
            </a:r>
          </a:p>
          <a:p>
            <a:pPr marL="685800" lvl="1" indent="-228600">
              <a:spcBef>
                <a:spcPts val="0"/>
              </a:spcBef>
              <a:spcAft>
                <a:spcPts val="800"/>
              </a:spcAft>
              <a:buSzPts val="2200"/>
            </a:pPr>
            <a:r>
              <a:rPr lang="en-US" sz="1500" i="1" dirty="0">
                <a:solidFill>
                  <a:schemeClr val="accent5"/>
                </a:solidFill>
              </a:rPr>
              <a:t>STD-006-CLG</a:t>
            </a:r>
            <a:endParaRPr lang="en-US" sz="2600" i="1" dirty="0">
              <a:solidFill>
                <a:schemeClr val="accent5"/>
              </a:solidFill>
            </a:endParaRPr>
          </a:p>
        </p:txBody>
      </p:sp>
      <p:pic>
        <p:nvPicPr>
          <p:cNvPr id="7" name="Audio 6">
            <a:hlinkClick r:id="" action="ppaction://media"/>
            <a:extLst>
              <a:ext uri="{FF2B5EF4-FFF2-40B4-BE49-F238E27FC236}">
                <a16:creationId xmlns:a16="http://schemas.microsoft.com/office/drawing/2014/main" id="{2EE6E158-314D-ED83-6A71-537DCCF2F6C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993"/>
    </mc:Choice>
    <mc:Fallback>
      <p:transition spd="slow" advTm="31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234DD56C-E593-12E3-377C-3B4EA1643541}"/>
              </a:ext>
            </a:extLst>
          </p:cNvPr>
          <p:cNvGraphicFramePr>
            <a:graphicFrameLocks noGrp="1"/>
          </p:cNvGraphicFramePr>
          <p:nvPr>
            <p:extLst>
              <p:ext uri="{D42A27DB-BD31-4B8C-83A1-F6EECF244321}">
                <p14:modId xmlns:p14="http://schemas.microsoft.com/office/powerpoint/2010/main" val="30543791"/>
              </p:ext>
            </p:extLst>
          </p:nvPr>
        </p:nvGraphicFramePr>
        <p:xfrm>
          <a:off x="2032000" y="2093497"/>
          <a:ext cx="8128000" cy="4079240"/>
        </p:xfrm>
        <a:graphic>
          <a:graphicData uri="http://schemas.openxmlformats.org/drawingml/2006/table">
            <a:tbl>
              <a:tblPr firstRow="1" bandRow="1">
                <a:tableStyleId>{802198C4-3087-4945-87E3-76CBB3509B7E}</a:tableStyleId>
              </a:tblPr>
              <a:tblGrid>
                <a:gridCol w="1625600">
                  <a:extLst>
                    <a:ext uri="{9D8B030D-6E8A-4147-A177-3AD203B41FA5}">
                      <a16:colId xmlns:a16="http://schemas.microsoft.com/office/drawing/2014/main" val="2834944859"/>
                    </a:ext>
                  </a:extLst>
                </a:gridCol>
                <a:gridCol w="1625600">
                  <a:extLst>
                    <a:ext uri="{9D8B030D-6E8A-4147-A177-3AD203B41FA5}">
                      <a16:colId xmlns:a16="http://schemas.microsoft.com/office/drawing/2014/main" val="3518934915"/>
                    </a:ext>
                  </a:extLst>
                </a:gridCol>
                <a:gridCol w="1625600">
                  <a:extLst>
                    <a:ext uri="{9D8B030D-6E8A-4147-A177-3AD203B41FA5}">
                      <a16:colId xmlns:a16="http://schemas.microsoft.com/office/drawing/2014/main" val="994433485"/>
                    </a:ext>
                  </a:extLst>
                </a:gridCol>
                <a:gridCol w="1625600">
                  <a:extLst>
                    <a:ext uri="{9D8B030D-6E8A-4147-A177-3AD203B41FA5}">
                      <a16:colId xmlns:a16="http://schemas.microsoft.com/office/drawing/2014/main" val="2155687012"/>
                    </a:ext>
                  </a:extLst>
                </a:gridCol>
                <a:gridCol w="1625600">
                  <a:extLst>
                    <a:ext uri="{9D8B030D-6E8A-4147-A177-3AD203B41FA5}">
                      <a16:colId xmlns:a16="http://schemas.microsoft.com/office/drawing/2014/main" val="1302948376"/>
                    </a:ext>
                  </a:extLst>
                </a:gridCol>
              </a:tblGrid>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Rule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Severity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Likelihood</a:t>
                      </a:r>
                    </a:p>
                  </a:txBody>
                  <a:tcPr/>
                </a:tc>
                <a:tc>
                  <a:txBody>
                    <a:bodyPr/>
                    <a:lstStyle/>
                    <a:p>
                      <a:pPr algn="ctr"/>
                      <a:r>
                        <a:rPr lang="en-US" sz="1400" dirty="0">
                          <a:solidFill>
                            <a:schemeClr val="bg1"/>
                          </a:solidFill>
                          <a:latin typeface="Calibri" panose="020F0502020204030204" pitchFamily="34" charset="0"/>
                          <a:ea typeface="Calibri" panose="020F0502020204030204" pitchFamily="34" charset="0"/>
                          <a:cs typeface="Calibri" panose="020F0502020204030204" pitchFamily="34" charset="0"/>
                        </a:rPr>
                        <a:t>Remediation Cost</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Priority</a:t>
                      </a:r>
                    </a:p>
                  </a:txBody>
                  <a:tcPr/>
                </a:tc>
                <a:extLst>
                  <a:ext uri="{0D108BD9-81ED-4DB2-BD59-A6C34878D82A}">
                    <a16:rowId xmlns:a16="http://schemas.microsoft.com/office/drawing/2014/main" val="500538174"/>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STD-005-CPP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Likely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extLst>
                  <a:ext uri="{0D108BD9-81ED-4DB2-BD59-A6C34878D82A}">
                    <a16:rowId xmlns:a16="http://schemas.microsoft.com/office/drawing/2014/main" val="1476370070"/>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STD-003-CPP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Likely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extLst>
                  <a:ext uri="{0D108BD9-81ED-4DB2-BD59-A6C34878D82A}">
                    <a16:rowId xmlns:a16="http://schemas.microsoft.com/office/drawing/2014/main" val="1031646888"/>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STD-002-CPP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Probable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extLst>
                  <a:ext uri="{0D108BD9-81ED-4DB2-BD59-A6C34878D82A}">
                    <a16:rowId xmlns:a16="http://schemas.microsoft.com/office/drawing/2014/main" val="3556087059"/>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STD-004-CPP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Probable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extLst>
                  <a:ext uri="{0D108BD9-81ED-4DB2-BD59-A6C34878D82A}">
                    <a16:rowId xmlns:a16="http://schemas.microsoft.com/office/drawing/2014/main" val="3485462691"/>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STD-009-CPP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Probable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extLst>
                  <a:ext uri="{0D108BD9-81ED-4DB2-BD59-A6C34878D82A}">
                    <a16:rowId xmlns:a16="http://schemas.microsoft.com/office/drawing/2014/main" val="4070658850"/>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STD-010-CPP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Probable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extLst>
                  <a:ext uri="{0D108BD9-81ED-4DB2-BD59-A6C34878D82A}">
                    <a16:rowId xmlns:a16="http://schemas.microsoft.com/office/drawing/2014/main" val="1541076381"/>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STD-007-CPP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Probable</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extLst>
                  <a:ext uri="{0D108BD9-81ED-4DB2-BD59-A6C34878D82A}">
                    <a16:rowId xmlns:a16="http://schemas.microsoft.com/office/drawing/2014/main" val="4135212564"/>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STD-001-CPP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Unlikely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extLst>
                  <a:ext uri="{0D108BD9-81ED-4DB2-BD59-A6C34878D82A}">
                    <a16:rowId xmlns:a16="http://schemas.microsoft.com/office/drawing/2014/main" val="598216528"/>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STD-008-CPP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Unlikely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Medium</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extLst>
                  <a:ext uri="{0D108BD9-81ED-4DB2-BD59-A6C34878D82A}">
                    <a16:rowId xmlns:a16="http://schemas.microsoft.com/office/drawing/2014/main" val="1463772883"/>
                  </a:ext>
                </a:extLst>
              </a:tr>
              <a:tr h="370840">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STD-006-CPP</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Unlikely</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High</a:t>
                      </a:r>
                    </a:p>
                  </a:txBody>
                  <a:tcPr/>
                </a:tc>
                <a:tc>
                  <a:txBody>
                    <a:bodyPr/>
                    <a:lstStyle/>
                    <a:p>
                      <a:pPr algn="ctr"/>
                      <a:r>
                        <a:rPr lang="en-US" sz="1800" dirty="0">
                          <a:solidFill>
                            <a:schemeClr val="bg1"/>
                          </a:solidFill>
                          <a:latin typeface="Calibri" panose="020F0502020204030204" pitchFamily="34" charset="0"/>
                          <a:ea typeface="Calibri" panose="020F0502020204030204" pitchFamily="34" charset="0"/>
                          <a:cs typeface="Calibri" panose="020F0502020204030204" pitchFamily="34" charset="0"/>
                        </a:rPr>
                        <a:t>Low</a:t>
                      </a:r>
                    </a:p>
                  </a:txBody>
                  <a:tcPr/>
                </a:tc>
                <a:extLst>
                  <a:ext uri="{0D108BD9-81ED-4DB2-BD59-A6C34878D82A}">
                    <a16:rowId xmlns:a16="http://schemas.microsoft.com/office/drawing/2014/main" val="1865152283"/>
                  </a:ext>
                </a:extLst>
              </a:tr>
            </a:tbl>
          </a:graphicData>
        </a:graphic>
      </p:graphicFrame>
      <p:pic>
        <p:nvPicPr>
          <p:cNvPr id="10" name="Audio 9">
            <a:hlinkClick r:id="" action="ppaction://media"/>
            <a:extLst>
              <a:ext uri="{FF2B5EF4-FFF2-40B4-BE49-F238E27FC236}">
                <a16:creationId xmlns:a16="http://schemas.microsoft.com/office/drawing/2014/main" id="{926A5C30-2425-E143-2B4B-2648538C2F8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622"/>
    </mc:Choice>
    <mc:Fallback>
      <p:transition spd="slow" advTm="15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3200" dirty="0"/>
              <a:t>Encryption in Use</a:t>
            </a:r>
          </a:p>
          <a:p>
            <a:pPr marL="685800" lvl="1" indent="-228600">
              <a:spcBef>
                <a:spcPts val="0"/>
              </a:spcBef>
              <a:buSzPts val="2000"/>
            </a:pPr>
            <a:r>
              <a:rPr lang="en-US" i="1" dirty="0"/>
              <a:t>Protects data that is created, edited, or otherwise defined as in-use.</a:t>
            </a:r>
          </a:p>
          <a:p>
            <a:pPr marL="685800" lvl="1" indent="-228600">
              <a:spcBef>
                <a:spcPts val="0"/>
              </a:spcBef>
              <a:buSzPts val="2000"/>
            </a:pPr>
            <a:endParaRPr lang="en-US" dirty="0"/>
          </a:p>
          <a:p>
            <a:pPr marL="228600" indent="-228600">
              <a:spcBef>
                <a:spcPts val="0"/>
              </a:spcBef>
              <a:buSzPts val="2000"/>
            </a:pPr>
            <a:r>
              <a:rPr lang="en-US" sz="2400" dirty="0"/>
              <a:t>Encryption in Rest</a:t>
            </a:r>
          </a:p>
          <a:p>
            <a:pPr marL="685800" lvl="1" indent="-228600">
              <a:spcBef>
                <a:spcPts val="0"/>
              </a:spcBef>
              <a:buSzPts val="2000"/>
            </a:pPr>
            <a:r>
              <a:rPr lang="en-US" i="1" dirty="0"/>
              <a:t>Protects data stored, typically through hard drives, smartphones, computers, and cloud assets</a:t>
            </a:r>
          </a:p>
          <a:p>
            <a:pPr marL="685800" lvl="1" indent="-228600">
              <a:spcBef>
                <a:spcPts val="0"/>
              </a:spcBef>
              <a:buSzPts val="2000"/>
            </a:pPr>
            <a:endParaRPr lang="en-US" dirty="0"/>
          </a:p>
          <a:p>
            <a:pPr marL="228600" indent="-228600">
              <a:spcBef>
                <a:spcPts val="0"/>
              </a:spcBef>
              <a:buSzPts val="2000"/>
            </a:pPr>
            <a:r>
              <a:rPr lang="en-US" sz="2400" dirty="0"/>
              <a:t>Encryption at Flight</a:t>
            </a:r>
          </a:p>
          <a:p>
            <a:pPr marL="685800" lvl="1" indent="-228600">
              <a:spcBef>
                <a:spcPts val="0"/>
              </a:spcBef>
              <a:buSzPts val="2000"/>
            </a:pPr>
            <a:r>
              <a:rPr lang="en-US" i="1" dirty="0"/>
              <a:t>Protects data that is being transmitted either inside or outside of a network.</a:t>
            </a:r>
            <a:endParaRPr i="1"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3DAFDCB7-D3E3-D4DE-D194-31BC640162E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497"/>
    </mc:Choice>
    <mc:Fallback>
      <p:transition spd="slow" advTm="22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800" dirty="0"/>
              <a:t>Authentication</a:t>
            </a:r>
          </a:p>
          <a:p>
            <a:pPr marL="685800" lvl="1" indent="-228600">
              <a:spcBef>
                <a:spcPts val="0"/>
              </a:spcBef>
              <a:buSzPts val="2400"/>
            </a:pPr>
            <a:r>
              <a:rPr lang="en-US" sz="2400" i="1" dirty="0"/>
              <a:t>Ensuring a user is who they say they are through identity confirmation.</a:t>
            </a:r>
          </a:p>
          <a:p>
            <a:pPr marL="228600" lvl="0" indent="-228600" algn="l" rtl="0">
              <a:lnSpc>
                <a:spcPct val="90000"/>
              </a:lnSpc>
              <a:spcBef>
                <a:spcPts val="0"/>
              </a:spcBef>
              <a:spcAft>
                <a:spcPts val="0"/>
              </a:spcAft>
              <a:buClr>
                <a:schemeClr val="lt1"/>
              </a:buClr>
              <a:buSzPts val="2400"/>
              <a:buChar char="•"/>
            </a:pPr>
            <a:r>
              <a:rPr lang="en-US" sz="2800" dirty="0"/>
              <a:t>Authorization</a:t>
            </a:r>
          </a:p>
          <a:p>
            <a:pPr marL="685800" lvl="1" indent="-228600">
              <a:spcBef>
                <a:spcPts val="0"/>
              </a:spcBef>
              <a:buSzPts val="2400"/>
            </a:pPr>
            <a:r>
              <a:rPr lang="en-US" sz="2400" i="1" dirty="0"/>
              <a:t>Defines the access rights and privileges of each user, typically through role assignments.</a:t>
            </a:r>
          </a:p>
          <a:p>
            <a:pPr marL="228600" lvl="0" indent="-228600" algn="l" rtl="0">
              <a:lnSpc>
                <a:spcPct val="90000"/>
              </a:lnSpc>
              <a:spcBef>
                <a:spcPts val="0"/>
              </a:spcBef>
              <a:spcAft>
                <a:spcPts val="0"/>
              </a:spcAft>
              <a:buClr>
                <a:schemeClr val="lt1"/>
              </a:buClr>
              <a:buSzPts val="2400"/>
              <a:buChar char="•"/>
            </a:pPr>
            <a:r>
              <a:rPr lang="en-US" sz="2800" dirty="0"/>
              <a:t>Accounting</a:t>
            </a:r>
          </a:p>
          <a:p>
            <a:pPr marL="685800" lvl="1" indent="-228600">
              <a:spcBef>
                <a:spcPts val="0"/>
              </a:spcBef>
              <a:buSzPts val="2400"/>
            </a:pPr>
            <a:r>
              <a:rPr lang="en-US" sz="2400" i="1" dirty="0"/>
              <a:t>Processing and tracking user activity within a system. This typically includes timestamps, accessed resources, and data transfer information.</a:t>
            </a:r>
            <a:endParaRPr sz="2400" i="1"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C349FA7A-8B92-6DA2-DBD2-84C253F680A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686"/>
    </mc:Choice>
    <mc:Fallback>
      <p:transition spd="slow" advTm="26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	Unit testing is done to verify components of a program to ensure it functions properly when called upon by a user. Some unit testing methods include; Black Box testing, White Box testing, Agile testing, Grey Box Testing, and Ad-hoc Testing.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42EEC4D9-C4A9-48BB-6741-BD2F1A2ABF8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684"/>
    </mc:Choice>
    <mc:Fallback>
      <p:transition spd="slow" advTm="15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E11E93E1-DDDC-9277-EED8-6480D1C671A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887"/>
    </mc:Choice>
    <mc:Fallback>
      <p:transition spd="slow" advTm="18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1307</TotalTime>
  <Words>700</Words>
  <Application>Microsoft Office PowerPoint</Application>
  <PresentationFormat>Widescreen</PresentationFormat>
  <Paragraphs>153</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Times New Roman</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gregory greene</cp:lastModifiedBy>
  <cp:revision>7</cp:revision>
  <dcterms:created xsi:type="dcterms:W3CDTF">2020-08-19T17:59:24Z</dcterms:created>
  <dcterms:modified xsi:type="dcterms:W3CDTF">2023-10-16T00:01:44Z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